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  <p:embeddedFont>
      <p:font typeface="Average"/>
      <p:regular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6.xml"/><Relationship Id="rId75" Type="http://schemas.openxmlformats.org/officeDocument/2006/relationships/font" Target="fonts/Lato-boldItalic.fntdata"/><Relationship Id="rId30" Type="http://schemas.openxmlformats.org/officeDocument/2006/relationships/slide" Target="slides/slide25.xml"/><Relationship Id="rId74" Type="http://schemas.openxmlformats.org/officeDocument/2006/relationships/font" Target="fonts/Lat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Average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efb190a3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efb190a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efb190a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efb190a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efb190a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efb190a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efb190a3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efb190a3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efb190a3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efb190a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efb190a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efb190a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efb190a3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efb190a3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efb190a3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efb190a3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efb190a3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efb190a3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efb190a3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efb190a3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efb190a3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efb190a3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efb190a3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efb190a3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efb190a3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efb190a3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efb190a3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efb190a3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efb190a3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efb190a3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efb190a3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efb190a3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efb190a3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efb190a3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efb190a3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efb190a3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efb190a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efb190a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ed52a5c5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ed52a5c5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ed52a5c5d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ed52a5c5d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ed52a5c5d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ed52a5c5d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7ed52a5c5d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7ed52a5c5d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ed52a5c5d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7ed52a5c5d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7ed52a5c5d_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7ed52a5c5d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7ed52a5c5d_4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7ed52a5c5d_4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efb190a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efb190a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7ed52a5c5d_4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7ed52a5c5d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7ed52a5c5d_4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7ed52a5c5d_4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7ed52a5c5d_4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7ed52a5c5d_4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7ed52a5c5d_4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7ed52a5c5d_4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7ed52a5c5d_4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7ed52a5c5d_4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7ed52a5c5d_4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7ed52a5c5d_4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7ed52a5c5d_4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7ed52a5c5d_4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7ed52a5c5d_4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7ed52a5c5d_4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7ed52a5c5d_4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7ed52a5c5d_4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ed52a5c5d_4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ed52a5c5d_4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efb190a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efb190a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7ed52a5c5d_4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7ed52a5c5d_4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7ed52a5c5d_4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7ed52a5c5d_4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7ed52a5c5d_4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7ed52a5c5d_4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7ed52a5c5d_4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7ed52a5c5d_4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7ed52a5c5d_4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7ed52a5c5d_4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7ed52a5c5d_4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7ed52a5c5d_4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7ed52a5c5d_4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7ed52a5c5d_4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7efb190a3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7efb190a3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7efb190a3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27efb190a3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efb190a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efb190a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efb190a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efb190a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efb190a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efb190a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efb190a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efb190a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user@gmail.com" TargetMode="External"/><Relationship Id="rId4" Type="http://schemas.openxmlformats.org/officeDocument/2006/relationships/hyperlink" Target="mailto:user@gmail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7" Type="http://schemas.openxmlformats.org/officeDocument/2006/relationships/image" Target="../media/image51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7" Type="http://schemas.openxmlformats.org/officeDocument/2006/relationships/image" Target="../media/image53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7" Type="http://schemas.openxmlformats.org/officeDocument/2006/relationships/image" Target="../media/image54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17" Type="http://schemas.openxmlformats.org/officeDocument/2006/relationships/image" Target="../media/image57.png"/><Relationship Id="rId16" Type="http://schemas.openxmlformats.org/officeDocument/2006/relationships/image" Target="../media/image49.png"/><Relationship Id="rId5" Type="http://schemas.openxmlformats.org/officeDocument/2006/relationships/image" Target="../media/image35.jp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 It Up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booking tool for your Organization</a:t>
            </a:r>
            <a:endParaRPr/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 </a:t>
            </a:r>
            <a:r>
              <a:rPr lang="en-GB"/>
              <a:t>By Code of Duty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235000"/>
            <a:ext cx="70389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Snapshots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324" y="1104875"/>
            <a:ext cx="4267201" cy="230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page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this Page we </a:t>
            </a:r>
            <a:r>
              <a:rPr lang="en-GB"/>
              <a:t>elaborate</a:t>
            </a:r>
            <a:r>
              <a:rPr lang="en-GB"/>
              <a:t> about the application features and services provided for the users.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Application success and milestones also can be included in this page.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About Page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BookItUp features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BookItUp easy access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Page Snapshots</a:t>
            </a: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60650"/>
            <a:ext cx="3780526" cy="20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662" y="1260650"/>
            <a:ext cx="3780938" cy="2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Page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Services Page is designed in a way to showcase all the features of application.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Services Page is used to Brief about all the services and features of </a:t>
            </a:r>
            <a:r>
              <a:rPr b="1" lang="en-GB"/>
              <a:t>BookItUp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Services Page is important because this is the place where user finds all the important information about the application.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Service Page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Briefing BookItUp features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Briefing BookItUp services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Page Snapshots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58250"/>
            <a:ext cx="3527048" cy="1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100" y="1058700"/>
            <a:ext cx="3527051" cy="191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 rotWithShape="1">
          <a:blip r:embed="rId5">
            <a:alphaModFix/>
          </a:blip>
          <a:srcRect b="12914" l="0" r="12914" t="0"/>
          <a:stretch/>
        </p:blipFill>
        <p:spPr>
          <a:xfrm>
            <a:off x="1297500" y="3150025"/>
            <a:ext cx="3362275" cy="18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Meetings</a:t>
            </a:r>
            <a:r>
              <a:rPr lang="en-GB"/>
              <a:t> Page</a:t>
            </a:r>
            <a:endParaRPr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1297500" y="1307850"/>
            <a:ext cx="7038900" cy="3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 are 2 My Meetings page, one for the Employee and one for the Manager.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Employee can see what meetings are scheduled.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Manager can create, manage and import employees for the meeting.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Manager will be having edit and delete actions on meeting rooms booked.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All the Meeting room information like start time, end time, meeting date, </a:t>
            </a:r>
            <a:r>
              <a:rPr lang="en-GB"/>
              <a:t>meeting</a:t>
            </a:r>
            <a:r>
              <a:rPr lang="en-GB"/>
              <a:t> room name, capacity are shown to the Employee.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My Meeting page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Meetings scheduled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Meetings Page Snapshots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Employee Meeting page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00" y="1460250"/>
            <a:ext cx="3480175" cy="1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325" y="1415813"/>
            <a:ext cx="3638926" cy="19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Meetings Page Snapshots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Manager</a:t>
            </a:r>
            <a:r>
              <a:rPr lang="en-GB" sz="1800">
                <a:solidFill>
                  <a:schemeClr val="dk2"/>
                </a:solidFill>
              </a:rPr>
              <a:t> Meeting page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60250"/>
            <a:ext cx="3533876" cy="19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450" y="1461688"/>
            <a:ext cx="3533876" cy="1898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 Us</a:t>
            </a:r>
            <a:r>
              <a:rPr lang="en-GB"/>
              <a:t> Page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Contact Page is used to take the user </a:t>
            </a:r>
            <a:r>
              <a:rPr lang="en-GB"/>
              <a:t>feedback</a:t>
            </a:r>
            <a:r>
              <a:rPr lang="en-GB"/>
              <a:t> and to raise queries.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When the user faces any issues he/she will raise a query using contact page or support icon and the technical team resolves the issue.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Contact Page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Contact form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 Us </a:t>
            </a:r>
            <a:r>
              <a:rPr lang="en-GB"/>
              <a:t>Page Snapshots</a:t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750" y="1086725"/>
            <a:ext cx="648375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54800" y="6204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424975" y="2078075"/>
            <a:ext cx="30183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Hari Sai Nikhil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Naman Kapoor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Mansi Shrivastav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Harsh Agarwal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Punyashrota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Sunain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Sai Manogya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Santhiya J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Lekshmi Priya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Signin/Signup </a:t>
            </a:r>
            <a:r>
              <a:rPr lang="en-GB"/>
              <a:t>Page</a:t>
            </a:r>
            <a:endParaRPr/>
          </a:p>
        </p:txBody>
      </p:sp>
      <p:sp>
        <p:nvSpPr>
          <p:cNvPr id="355" name="Google Shape;355;p36"/>
          <p:cNvSpPr txBox="1"/>
          <p:nvPr>
            <p:ph idx="1" type="body"/>
          </p:nvPr>
        </p:nvSpPr>
        <p:spPr>
          <a:xfrm>
            <a:off x="1297500" y="1307850"/>
            <a:ext cx="7038900" cy="3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Signup page allows users to fill the form with </a:t>
            </a:r>
            <a:r>
              <a:rPr b="1" lang="en-GB"/>
              <a:t>employee id </a:t>
            </a:r>
            <a:r>
              <a:rPr lang="en-GB"/>
              <a:t>to get access for the profile page by </a:t>
            </a:r>
            <a:r>
              <a:rPr b="1" lang="en-GB"/>
              <a:t>Admin.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Admin give access to users by validating the employee id and Email ID.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Admin give the Employee access or Manager access for respective users.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Signin Page is used to log in to the account to check for scheduled meetings.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Respective users will be redirected to the respective pages by validating the credentials.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check the profile pages of Employee, Manager and Admin use below credentials in the login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Employee profile — Email 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user@gmail.com</a:t>
            </a:r>
            <a:r>
              <a:rPr lang="en-GB"/>
              <a:t>   , Password : user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Manager</a:t>
            </a:r>
            <a:r>
              <a:rPr lang="en-GB"/>
              <a:t> profile — Email : manager@gmail.com  , Password : manager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Admin profile — Email : admin</a:t>
            </a: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r>
              <a:rPr lang="en-GB"/>
              <a:t>   , Password : admin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1269500" y="178975"/>
            <a:ext cx="70389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Signin/signup page Snapshots</a:t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50" y="741075"/>
            <a:ext cx="3872376" cy="20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76" y="2966650"/>
            <a:ext cx="3854732" cy="2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Profile </a:t>
            </a:r>
            <a:r>
              <a:rPr lang="en-GB"/>
              <a:t>Page</a:t>
            </a:r>
            <a:endParaRPr/>
          </a:p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1297500" y="1307850"/>
            <a:ext cx="70389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Profile page displays all the information </a:t>
            </a:r>
            <a:r>
              <a:rPr lang="en-GB"/>
              <a:t>about</a:t>
            </a:r>
            <a:r>
              <a:rPr lang="en-GB"/>
              <a:t> the user.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There are totally 3 different profiles pages in the BookItUp.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Employee Profile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Manager Profile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Admin Profile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Employee &amp; Manager profile pages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Profile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Admin won’t be having navigation and footer because, a dedicated profile page is created for admin to easily access the contents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1297500" y="393750"/>
            <a:ext cx="7038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 Profile </a:t>
            </a:r>
            <a:r>
              <a:rPr lang="en-GB"/>
              <a:t>Page Snapshots</a:t>
            </a:r>
            <a:endParaRPr/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125" y="1011400"/>
            <a:ext cx="7063655" cy="374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1297500" y="393750"/>
            <a:ext cx="7038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Manager</a:t>
            </a:r>
            <a:r>
              <a:rPr lang="en-GB"/>
              <a:t> Profile Page Snapshots</a:t>
            </a:r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63" y="1030075"/>
            <a:ext cx="7113387" cy="374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1297500" y="393750"/>
            <a:ext cx="70389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Manager Book Meeting Page Snapshots</a:t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5" y="1609050"/>
            <a:ext cx="4161874" cy="21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800" y="1609050"/>
            <a:ext cx="4135677" cy="21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Profile Page </a:t>
            </a:r>
            <a:r>
              <a:rPr lang="en-GB"/>
              <a:t>Snapshots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Admin have separate navigation to dashboard create meeting rooms, manage, check meetings conducted history.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3" name="Google Shape;3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75" y="2039250"/>
            <a:ext cx="4010525" cy="21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500" y="2035137"/>
            <a:ext cx="4010525" cy="217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Profile Page Snapshots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" y="1712375"/>
            <a:ext cx="4010526" cy="216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25" y="1665112"/>
            <a:ext cx="4163725" cy="2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1297500" y="607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Layered Architecture (Backend)</a:t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1297500" y="1503525"/>
            <a:ext cx="5609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have used core Java to develop our layered architecture.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architecture hierarchy consists of-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Beans/Entity package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DAO package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Exception package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Service package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>
                <a:solidFill>
                  <a:srgbClr val="FFFFFF"/>
                </a:solidFill>
              </a:rPr>
              <a:t>Util package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1297500" y="607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Beans</a:t>
            </a:r>
            <a:endParaRPr/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1297500" y="1503525"/>
            <a:ext cx="64200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beans </a:t>
            </a:r>
            <a:r>
              <a:rPr lang="en-GB">
                <a:solidFill>
                  <a:srgbClr val="FFFFFF"/>
                </a:solidFill>
              </a:rPr>
              <a:t>package</a:t>
            </a:r>
            <a:r>
              <a:rPr lang="en-GB">
                <a:solidFill>
                  <a:srgbClr val="FFFFFF"/>
                </a:solidFill>
              </a:rPr>
              <a:t> is where we create the base </a:t>
            </a:r>
            <a:r>
              <a:rPr lang="en-GB">
                <a:solidFill>
                  <a:srgbClr val="FFFFFF"/>
                </a:solidFill>
              </a:rPr>
              <a:t>classes</a:t>
            </a:r>
            <a:r>
              <a:rPr lang="en-GB">
                <a:solidFill>
                  <a:srgbClr val="FFFFFF"/>
                </a:solidFill>
              </a:rPr>
              <a:t> and  initialize the variables.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call the constructors, toString, and getter setter here so that we can access the private variables outside the parent class.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have created the following classes in our Beans, as per the need of </a:t>
            </a:r>
            <a:r>
              <a:rPr lang="en-GB">
                <a:solidFill>
                  <a:srgbClr val="FFFFFF"/>
                </a:solidFill>
              </a:rPr>
              <a:t>the</a:t>
            </a:r>
            <a:r>
              <a:rPr lang="en-GB">
                <a:solidFill>
                  <a:srgbClr val="FFFFFF"/>
                </a:solidFill>
              </a:rPr>
              <a:t> project.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Employee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Meeting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-GB">
                <a:solidFill>
                  <a:srgbClr val="FFFFFF"/>
                </a:solidFill>
              </a:rPr>
              <a:t>MeetingRoom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Automated Meeting Room Booking System is a Java based web application to manage various aspects of User, Meeting rooms, Login, Signup, Admin.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 aim of the project is to easily manage meetings and send invite to multiple users/employees at same time.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application empowers users to seamlessly handle operations of Meeting Room booking, in a organized manner.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With its intuitive interface and robust </a:t>
            </a:r>
            <a:r>
              <a:rPr lang="en-GB"/>
              <a:t>functionalities, the meeting room booking system serves an optimal solution to efficiently manage events, meeting rooms.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977375" y="66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Employee Class Code</a:t>
            </a:r>
            <a:endParaRPr/>
          </a:p>
        </p:txBody>
      </p:sp>
      <p:sp>
        <p:nvSpPr>
          <p:cNvPr id="419" name="Google Shape;419;p46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6384" l="26416" r="0" t="15855"/>
          <a:stretch/>
        </p:blipFill>
        <p:spPr>
          <a:xfrm>
            <a:off x="0" y="580500"/>
            <a:ext cx="9144000" cy="45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785300" y="66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Employee Class </a:t>
            </a:r>
            <a:r>
              <a:rPr lang="en-GB"/>
              <a:t>Code</a:t>
            </a:r>
            <a:endParaRPr/>
          </a:p>
        </p:txBody>
      </p:sp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7"/>
          <p:cNvPicPr preferRelativeResize="0"/>
          <p:nvPr/>
        </p:nvPicPr>
        <p:blipFill rotWithShape="1">
          <a:blip r:embed="rId3">
            <a:alphaModFix/>
          </a:blip>
          <a:srcRect b="6502" l="30296" r="2571" t="17439"/>
          <a:stretch/>
        </p:blipFill>
        <p:spPr>
          <a:xfrm>
            <a:off x="0" y="537825"/>
            <a:ext cx="9144000" cy="46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806650" y="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Meeting </a:t>
            </a:r>
            <a:r>
              <a:rPr lang="en-GB"/>
              <a:t>Class Code</a:t>
            </a:r>
            <a:endParaRPr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8"/>
          <p:cNvPicPr preferRelativeResize="0"/>
          <p:nvPr/>
        </p:nvPicPr>
        <p:blipFill rotWithShape="1">
          <a:blip r:embed="rId3">
            <a:alphaModFix/>
          </a:blip>
          <a:srcRect b="5258" l="25656" r="8859" t="17293"/>
          <a:stretch/>
        </p:blipFill>
        <p:spPr>
          <a:xfrm>
            <a:off x="0" y="591175"/>
            <a:ext cx="9093974" cy="45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785275" y="84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Class Code</a:t>
            </a:r>
            <a:endParaRPr/>
          </a:p>
        </p:txBody>
      </p:sp>
      <p:sp>
        <p:nvSpPr>
          <p:cNvPr id="440" name="Google Shape;440;p49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441" name="Google Shape;441;p49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442" name="Google Shape;442;p49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3" name="Google Shape;443;p49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4" name="Google Shape;444;p49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5" name="Google Shape;445;p49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6" name="Google Shape;446;p49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7" name="Google Shape;447;p49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8" name="Google Shape;448;p49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49" name="Google Shape;449;p49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50" name="Google Shape;450;p49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51" name="Google Shape;451;p49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52" name="Google Shape;452;p49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53" name="Google Shape;453;p49"/>
            <p:cNvCxnSpPr>
              <a:stCxn id="454" idx="7"/>
              <a:endCxn id="45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49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9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9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49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49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49"/>
            <p:cNvCxnSpPr>
              <a:stCxn id="448" idx="3"/>
              <a:endCxn id="45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49"/>
            <p:cNvCxnSpPr>
              <a:stCxn id="454" idx="3"/>
              <a:endCxn id="46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9"/>
            <p:cNvCxnSpPr>
              <a:stCxn id="463" idx="5"/>
              <a:endCxn id="46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49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63" name="Google Shape;463;p49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9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468" name="Google Shape;468;p49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469" name="Google Shape;469;p49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0" name="Google Shape;470;p49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1" name="Google Shape;471;p49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2" name="Google Shape;472;p49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3" name="Google Shape;473;p49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4" name="Google Shape;474;p49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5" name="Google Shape;475;p49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6" name="Google Shape;476;p49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7" name="Google Shape;477;p49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8" name="Google Shape;478;p49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79" name="Google Shape;479;p49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480" name="Google Shape;480;p49"/>
              <p:cNvCxnSpPr>
                <a:stCxn id="481" idx="6"/>
                <a:endCxn id="482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49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49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49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49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49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49"/>
              <p:cNvCxnSpPr>
                <a:stCxn id="476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49"/>
              <p:cNvCxnSpPr>
                <a:stCxn id="481" idx="3"/>
                <a:endCxn id="490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49"/>
              <p:cNvCxnSpPr>
                <a:stCxn id="490" idx="2"/>
                <a:endCxn id="492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49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0" name="Google Shape;490;p49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9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9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2" name="Google Shape;492;p49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9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95" name="Google Shape;495;p49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96" name="Google Shape;496;p49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97" name="Google Shape;497;p49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98" name="Google Shape;498;p49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99" name="Google Shape;499;p49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0" name="Google Shape;500;p49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1" name="Google Shape;501;p49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2" name="Google Shape;502;p49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3" name="Google Shape;503;p49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4" name="Google Shape;504;p49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05" name="Google Shape;505;p49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506" name="Google Shape;506;p49"/>
            <p:cNvCxnSpPr>
              <a:stCxn id="507" idx="7"/>
              <a:endCxn id="508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8" name="Google Shape;508;p49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9" name="Google Shape;509;p49"/>
            <p:cNvCxnSpPr>
              <a:stCxn id="510" idx="3"/>
              <a:endCxn id="511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9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9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9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9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9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9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9"/>
            <p:cNvCxnSpPr>
              <a:stCxn id="510" idx="7"/>
              <a:endCxn id="507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9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507" name="Google Shape;507;p49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0" name="Google Shape;520;p49"/>
          <p:cNvPicPr preferRelativeResize="0"/>
          <p:nvPr/>
        </p:nvPicPr>
        <p:blipFill rotWithShape="1">
          <a:blip r:embed="rId3">
            <a:alphaModFix/>
          </a:blip>
          <a:srcRect b="5863" l="25347" r="2293" t="21662"/>
          <a:stretch/>
        </p:blipFill>
        <p:spPr>
          <a:xfrm>
            <a:off x="0" y="580500"/>
            <a:ext cx="9144000" cy="45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>
            <p:ph type="title"/>
          </p:nvPr>
        </p:nvSpPr>
        <p:spPr>
          <a:xfrm>
            <a:off x="1338150" y="29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Class Code</a:t>
            </a:r>
            <a:endParaRPr/>
          </a:p>
        </p:txBody>
      </p:sp>
      <p:sp>
        <p:nvSpPr>
          <p:cNvPr id="526" name="Google Shape;526;p5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527" name="Google Shape;527;p50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5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529" name="Google Shape;529;p50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50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533" name="Google Shape;533;p5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4" name="Google Shape;534;p5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5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5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543" name="Google Shape;543;p5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5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6" name="Google Shape;546;p5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547" name="Google Shape;547;p5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5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0" name="Google Shape;550;p5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551" name="Google Shape;551;p5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5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4" name="Google Shape;554;p5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555" name="Google Shape;555;p5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5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5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50"/>
          <p:cNvPicPr preferRelativeResize="0"/>
          <p:nvPr/>
        </p:nvPicPr>
        <p:blipFill rotWithShape="1">
          <a:blip r:embed="rId3">
            <a:alphaModFix/>
          </a:blip>
          <a:srcRect b="10296" l="25584" r="5211" t="23952"/>
          <a:stretch/>
        </p:blipFill>
        <p:spPr>
          <a:xfrm>
            <a:off x="0" y="569850"/>
            <a:ext cx="9144000" cy="45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Room Class Code</a:t>
            </a:r>
            <a:endParaRPr/>
          </a:p>
        </p:txBody>
      </p:sp>
      <p:sp>
        <p:nvSpPr>
          <p:cNvPr id="565" name="Google Shape;565;p51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566" name="Google Shape;566;p5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567" name="Google Shape;567;p51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568" name="Google Shape;568;p51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570" name="Google Shape;570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5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572" name="Google Shape;572;p5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580" name="Google Shape;580;p51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5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583" name="Google Shape;583;p5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7" name="Google Shape;587;p51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5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590" name="Google Shape;590;p5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4" name="Google Shape;594;p5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95" name="Google Shape;595;p5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5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97" name="Google Shape;597;p5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5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602" name="Google Shape;602;p5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5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04" name="Google Shape;604;p5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06" name="Google Shape;606;p51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07" name="Google Shape;607;p5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608" name="Google Shape;608;p5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6" name="Google Shape;616;p51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7" name="Google Shape;617;p51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 Room Class Code</a:t>
            </a:r>
            <a:endParaRPr/>
          </a:p>
        </p:txBody>
      </p:sp>
      <p:sp>
        <p:nvSpPr>
          <p:cNvPr id="623" name="Google Shape;623;p52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624" name="Google Shape;624;p52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625" name="Google Shape;625;p52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626" name="Google Shape;626;p52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2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628" name="Google Shape;62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" name="Google Shape;629;p52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630" name="Google Shape;630;p5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638" name="Google Shape;638;p52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2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52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641" name="Google Shape;641;p5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45" name="Google Shape;645;p52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2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52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648" name="Google Shape;648;p5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2" name="Google Shape;652;p52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53" name="Google Shape;653;p52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52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655" name="Google Shape;655;p5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52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660" name="Google Shape;660;p5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1" name="Google Shape;661;p5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62" name="Google Shape;662;p5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64" name="Google Shape;664;p52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65" name="Google Shape;665;p52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666" name="Google Shape;666;p5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74" name="Google Shape;674;p52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5" name="Google Shape;675;p52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2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3"/>
          <p:cNvSpPr txBox="1"/>
          <p:nvPr>
            <p:ph type="title"/>
          </p:nvPr>
        </p:nvSpPr>
        <p:spPr>
          <a:xfrm>
            <a:off x="1297500" y="607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DAO</a:t>
            </a:r>
            <a:endParaRPr/>
          </a:p>
        </p:txBody>
      </p:sp>
      <p:sp>
        <p:nvSpPr>
          <p:cNvPr id="682" name="Google Shape;682;p53"/>
          <p:cNvSpPr txBox="1"/>
          <p:nvPr>
            <p:ph idx="1" type="body"/>
          </p:nvPr>
        </p:nvSpPr>
        <p:spPr>
          <a:xfrm>
            <a:off x="1297500" y="1503525"/>
            <a:ext cx="64200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DAO stands for Data Access Object.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DAO layer is used to separate the data persistence logic in a separate layer. So that, the service layer remains completely in dark about how the operations to access the database are done.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This layer has interfaces, and its implementations.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Here, we have-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EmployeeDAO and EmployeeDAOImpl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MeetingDAO and MeetingDAOImpl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RoomDAO and RoomDAOImpl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4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EmployeeDAO Code:</a:t>
            </a:r>
            <a:endParaRPr/>
          </a:p>
        </p:txBody>
      </p:sp>
      <p:sp>
        <p:nvSpPr>
          <p:cNvPr id="688" name="Google Shape;688;p5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689" name="Google Shape;689;p54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690" name="Google Shape;690;p54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691" name="Google Shape;691;p54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4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693" name="Google Shape;69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4" name="Google Shape;694;p5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695" name="Google Shape;695;p5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703" name="Google Shape;703;p54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54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706" name="Google Shape;706;p5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0" name="Google Shape;710;p5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54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713" name="Google Shape;713;p5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7" name="Google Shape;717;p5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8" name="Google Shape;718;p54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5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720" name="Google Shape;720;p5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5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725" name="Google Shape;725;p5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6" name="Google Shape;726;p5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27" name="Google Shape;727;p5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29" name="Google Shape;729;p54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0" name="Google Shape;730;p54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731" name="Google Shape;731;p5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39" name="Google Shape;739;p54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0" name="Google Shape;740;p54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4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5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EmployeeDAOImpl Code:</a:t>
            </a:r>
            <a:endParaRPr/>
          </a:p>
        </p:txBody>
      </p:sp>
      <p:sp>
        <p:nvSpPr>
          <p:cNvPr id="748" name="Google Shape;748;p55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749" name="Google Shape;749;p55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750" name="Google Shape;750;p55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751" name="Google Shape;751;p55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5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753" name="Google Shape;75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4" name="Google Shape;754;p55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755" name="Google Shape;755;p5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763" name="Google Shape;763;p55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5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55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766" name="Google Shape;766;p5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70" name="Google Shape;770;p55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5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55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773" name="Google Shape;773;p5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77" name="Google Shape;777;p5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78" name="Google Shape;778;p55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55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780" name="Google Shape;780;p5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55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785" name="Google Shape;785;p5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" name="Google Shape;786;p5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87" name="Google Shape;787;p5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89" name="Google Shape;789;p55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90" name="Google Shape;790;p55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791" name="Google Shape;791;p5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99" name="Google Shape;799;p55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0" name="Google Shape;800;p55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5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5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5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225650"/>
            <a:ext cx="7038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812450"/>
            <a:ext cx="7038900" cy="4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Team Members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Frontend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Highlights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Home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About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Services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My Meetings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Contact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Sign in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Profile Page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User Profile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Manager Profile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Admin Profile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Book Meeting Page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Support Icon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Backend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6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MeetingDAO</a:t>
            </a:r>
            <a:r>
              <a:rPr lang="en-GB"/>
              <a:t> Code:</a:t>
            </a:r>
            <a:endParaRPr/>
          </a:p>
        </p:txBody>
      </p:sp>
      <p:sp>
        <p:nvSpPr>
          <p:cNvPr id="809" name="Google Shape;809;p5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810" name="Google Shape;810;p56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811" name="Google Shape;811;p56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812" name="Google Shape;812;p5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6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814" name="Google Shape;81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56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816" name="Google Shape;816;p5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824" name="Google Shape;824;p5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6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56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827" name="Google Shape;827;p5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31" name="Google Shape;831;p56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6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" name="Google Shape;833;p56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834" name="Google Shape;834;p5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38" name="Google Shape;838;p5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39" name="Google Shape;839;p56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56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841" name="Google Shape;841;p5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56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846" name="Google Shape;846;p5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7" name="Google Shape;847;p5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848" name="Google Shape;848;p5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850" name="Google Shape;850;p56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51" name="Google Shape;851;p56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852" name="Google Shape;852;p5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60" name="Google Shape;860;p56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1" name="Google Shape;861;p56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6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6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56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6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7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MeetingDAOImpl Code:</a:t>
            </a:r>
            <a:endParaRPr/>
          </a:p>
        </p:txBody>
      </p:sp>
      <p:sp>
        <p:nvSpPr>
          <p:cNvPr id="871" name="Google Shape;871;p5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872" name="Google Shape;872;p5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873" name="Google Shape;873;p5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874" name="Google Shape;874;p5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876" name="Google Shape;876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7" name="Google Shape;877;p5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878" name="Google Shape;878;p5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886" name="Google Shape;886;p5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8" name="Google Shape;888;p5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889" name="Google Shape;889;p5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93" name="Google Shape;893;p5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5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5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896" name="Google Shape;896;p5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00" name="Google Shape;900;p5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01" name="Google Shape;901;p5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5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903" name="Google Shape;903;p5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5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908" name="Google Shape;908;p5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9" name="Google Shape;909;p5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910" name="Google Shape;910;p5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912" name="Google Shape;912;p5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13" name="Google Shape;913;p5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914" name="Google Shape;914;p5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22" name="Google Shape;922;p5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8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Room</a:t>
            </a:r>
            <a:r>
              <a:rPr lang="en-GB"/>
              <a:t>DAO Code:</a:t>
            </a:r>
            <a:endParaRPr/>
          </a:p>
        </p:txBody>
      </p:sp>
      <p:sp>
        <p:nvSpPr>
          <p:cNvPr id="934" name="Google Shape;934;p58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935" name="Google Shape;935;p58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936" name="Google Shape;936;p58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937" name="Google Shape;937;p58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8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939" name="Google Shape;939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5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941" name="Google Shape;941;p5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949" name="Google Shape;949;p58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5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952" name="Google Shape;952;p5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56" name="Google Shape;956;p58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8" name="Google Shape;958;p5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959" name="Google Shape;959;p5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63" name="Google Shape;963;p5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64" name="Google Shape;964;p5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58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966" name="Google Shape;966;p5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58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971" name="Google Shape;971;p5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2" name="Google Shape;972;p5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973" name="Google Shape;973;p5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975" name="Google Shape;975;p58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76" name="Google Shape;976;p58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977" name="Google Shape;977;p5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85" name="Google Shape;985;p58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6" name="Google Shape;986;p58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8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8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8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8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8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8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9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RoomDAOImpl Code:</a:t>
            </a:r>
            <a:endParaRPr/>
          </a:p>
        </p:txBody>
      </p:sp>
      <p:sp>
        <p:nvSpPr>
          <p:cNvPr id="998" name="Google Shape;998;p59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999" name="Google Shape;999;p59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000" name="Google Shape;1000;p59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001" name="Google Shape;1001;p59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9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03" name="Google Shape;100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4" name="Google Shape;1004;p5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005" name="Google Shape;1005;p5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013" name="Google Shape;1013;p59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59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5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016" name="Google Shape;1016;p5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020" name="Google Shape;1020;p59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9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59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023" name="Google Shape;1023;p5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027" name="Google Shape;1027;p5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028" name="Google Shape;1028;p5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030" name="Google Shape;1030;p5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9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035" name="Google Shape;1035;p5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6" name="Google Shape;1036;p5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037" name="Google Shape;1037;p5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039" name="Google Shape;1039;p59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40" name="Google Shape;1040;p59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041" name="Google Shape;1041;p5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049" name="Google Shape;1049;p59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0" name="Google Shape;1050;p59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59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9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9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9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9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9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9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0"/>
          <p:cNvSpPr txBox="1"/>
          <p:nvPr>
            <p:ph type="title"/>
          </p:nvPr>
        </p:nvSpPr>
        <p:spPr>
          <a:xfrm>
            <a:off x="1297500" y="4579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Exception</a:t>
            </a:r>
            <a:endParaRPr/>
          </a:p>
        </p:txBody>
      </p:sp>
      <p:sp>
        <p:nvSpPr>
          <p:cNvPr id="1063" name="Google Shape;1063;p60"/>
          <p:cNvSpPr txBox="1"/>
          <p:nvPr>
            <p:ph idx="1" type="body"/>
          </p:nvPr>
        </p:nvSpPr>
        <p:spPr>
          <a:xfrm>
            <a:off x="1297500" y="1258100"/>
            <a:ext cx="68895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In Exception package, we create classes for the expected exception the </a:t>
            </a:r>
            <a:r>
              <a:rPr lang="en-GB" sz="1050"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en-GB" sz="1050">
                <a:latin typeface="Arial"/>
                <a:ea typeface="Arial"/>
                <a:cs typeface="Arial"/>
                <a:sym typeface="Arial"/>
              </a:rPr>
              <a:t> can have,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We do this by  by extending “Exception”, and we pass constructors.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In a Java layered architecture program, you need to catch exceptions and wrap in into a different or already existing exception type, just to obey some fixed method signatures.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This is what the exception package allows us to do.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We have raised these 4 exceptions for our project -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ID already exists exception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Improper amenities exception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Insufficient credits exception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Meeting not created exception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1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IDAlreadyExistsException Code</a:t>
            </a:r>
            <a:endParaRPr/>
          </a:p>
        </p:txBody>
      </p:sp>
      <p:sp>
        <p:nvSpPr>
          <p:cNvPr id="1069" name="Google Shape;1069;p61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070" name="Google Shape;1070;p6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071" name="Google Shape;1071;p61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072" name="Google Shape;1072;p61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1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74" name="Google Shape;1074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6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076" name="Google Shape;1076;p6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084" name="Google Shape;1084;p61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087" name="Google Shape;1087;p6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091" name="Google Shape;1091;p61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094" name="Google Shape;1094;p6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098" name="Google Shape;1098;p6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099" name="Google Shape;1099;p6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101" name="Google Shape;1101;p6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6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106" name="Google Shape;1106;p6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7" name="Google Shape;1107;p6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108" name="Google Shape;1108;p6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110" name="Google Shape;1110;p61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11" name="Google Shape;1111;p6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112" name="Google Shape;1112;p6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120" name="Google Shape;1120;p61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1" name="Google Shape;1121;p61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1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1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1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1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1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1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1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1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2"/>
          <p:cNvSpPr txBox="1"/>
          <p:nvPr>
            <p:ph idx="1" type="body"/>
          </p:nvPr>
        </p:nvSpPr>
        <p:spPr>
          <a:xfrm>
            <a:off x="1254800" y="745875"/>
            <a:ext cx="70389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Similar to IDAlreadyExistsException,  we created Exception classes for all the other 3 exceptions, which are: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Improper amenities exception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Insufficient credits exception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Meeting not created exception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Common practice for all: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Extending “Exception”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Creating Constructors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3"/>
          <p:cNvSpPr txBox="1"/>
          <p:nvPr>
            <p:ph type="title"/>
          </p:nvPr>
        </p:nvSpPr>
        <p:spPr>
          <a:xfrm>
            <a:off x="1297500" y="4579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Service</a:t>
            </a:r>
            <a:endParaRPr/>
          </a:p>
        </p:txBody>
      </p:sp>
      <p:sp>
        <p:nvSpPr>
          <p:cNvPr id="1140" name="Google Shape;1140;p63"/>
          <p:cNvSpPr txBox="1"/>
          <p:nvPr>
            <p:ph idx="1" type="body"/>
          </p:nvPr>
        </p:nvSpPr>
        <p:spPr>
          <a:xfrm>
            <a:off x="1297500" y="1258100"/>
            <a:ext cx="68895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The Service layer also consists  of interfaces and implementations. 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For our project, as per the needs, we have created 3 interfaces and 3 implementation </a:t>
            </a:r>
            <a:r>
              <a:rPr lang="en-GB" sz="1350"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GB" sz="1350">
                <a:latin typeface="Arial"/>
                <a:ea typeface="Arial"/>
                <a:cs typeface="Arial"/>
                <a:sym typeface="Arial"/>
              </a:rPr>
              <a:t>. 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They are- 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60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EmployeeService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MeetingService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RoomService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EmployeeServiceImpl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MeetingServiceImpl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●"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RoomServiceImpl</a:t>
            </a: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4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EmployeeService Interface</a:t>
            </a:r>
            <a:endParaRPr/>
          </a:p>
        </p:txBody>
      </p:sp>
      <p:sp>
        <p:nvSpPr>
          <p:cNvPr id="1146" name="Google Shape;1146;p6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147" name="Google Shape;1147;p64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148" name="Google Shape;1148;p64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149" name="Google Shape;1149;p64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4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151" name="Google Shape;1151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2" name="Google Shape;1152;p6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153" name="Google Shape;1153;p6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161" name="Google Shape;1161;p64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3" name="Google Shape;1163;p64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164" name="Google Shape;1164;p6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168" name="Google Shape;1168;p64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0" name="Google Shape;1170;p64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171" name="Google Shape;1171;p6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175" name="Google Shape;1175;p6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176" name="Google Shape;1176;p64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7" name="Google Shape;1177;p6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178" name="Google Shape;1178;p6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6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183" name="Google Shape;1183;p6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4" name="Google Shape;1184;p6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185" name="Google Shape;1185;p6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187" name="Google Shape;1187;p64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88" name="Google Shape;1188;p64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189" name="Google Shape;1189;p6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197" name="Google Shape;1197;p64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8" name="Google Shape;1198;p64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4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4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4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4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4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4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4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4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5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EmployeeServiceImpl Class Code</a:t>
            </a:r>
            <a:endParaRPr/>
          </a:p>
        </p:txBody>
      </p:sp>
      <p:sp>
        <p:nvSpPr>
          <p:cNvPr id="1213" name="Google Shape;1213;p65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214" name="Google Shape;1214;p65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215" name="Google Shape;1215;p65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216" name="Google Shape;1216;p65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5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218" name="Google Shape;1218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9" name="Google Shape;1219;p65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220" name="Google Shape;1220;p6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228" name="Google Shape;1228;p65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65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0" name="Google Shape;1230;p65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231" name="Google Shape;1231;p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235" name="Google Shape;1235;p65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65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7" name="Google Shape;1237;p65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238" name="Google Shape;1238;p6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242" name="Google Shape;1242;p6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243" name="Google Shape;1243;p65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65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245" name="Google Shape;1245;p6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65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250" name="Google Shape;1250;p6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1" name="Google Shape;1251;p6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252" name="Google Shape;1252;p6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254" name="Google Shape;1254;p65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55" name="Google Shape;1255;p65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256" name="Google Shape;1256;p6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264" name="Google Shape;1264;p65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5" name="Google Shape;1265;p65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65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65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65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65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65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65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65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65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65"/>
          <p:cNvPicPr preferRelativeResize="0"/>
          <p:nvPr/>
        </p:nvPicPr>
        <p:blipFill rotWithShape="1">
          <a:blip r:embed="rId15">
            <a:alphaModFix/>
          </a:blip>
          <a:srcRect b="10294" l="25582" r="6845" t="28502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65"/>
          <p:cNvSpPr txBox="1"/>
          <p:nvPr>
            <p:ph idx="2" type="body"/>
          </p:nvPr>
        </p:nvSpPr>
        <p:spPr>
          <a:xfrm>
            <a:off x="746250" y="3814100"/>
            <a:ext cx="78531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-GB" sz="1400" u="sng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Similar to EmployeeService and EmployeeServiceImpl we have created interfaces and implementations for Meeting and MeetingRoom</a:t>
            </a:r>
            <a:r>
              <a:rPr b="1" i="1" lang="en-GB" sz="1400" u="sng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as well.</a:t>
            </a:r>
            <a:endParaRPr b="1" i="1" sz="1400" u="sng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Frontend is the important part of a web application as it connects two crucial areas: the website design and backend development.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Frontend is on the front lines to creating and managing a user experience by bringing the design together and bridging the path between the backend data we create.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Good frontend, with good design helps make website less confusing for the user by making the technology intuitive ans]d easy to use.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6"/>
          <p:cNvSpPr txBox="1"/>
          <p:nvPr>
            <p:ph type="title"/>
          </p:nvPr>
        </p:nvSpPr>
        <p:spPr>
          <a:xfrm>
            <a:off x="1297500" y="4579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Util</a:t>
            </a:r>
            <a:endParaRPr/>
          </a:p>
        </p:txBody>
      </p:sp>
      <p:sp>
        <p:nvSpPr>
          <p:cNvPr id="1281" name="Google Shape;1281;p66"/>
          <p:cNvSpPr txBox="1"/>
          <p:nvPr>
            <p:ph idx="1" type="body"/>
          </p:nvPr>
        </p:nvSpPr>
        <p:spPr>
          <a:xfrm>
            <a:off x="1297500" y="1268775"/>
            <a:ext cx="68895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In Util package, we create Factory classes for all interface implementations of the DAO and Service layer.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Hence, we have a total of 6 util classes -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EmployeeDAOFactory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EmployeeServiceFactory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MeetingDAOFactory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MeetingServiceFactory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RoomDAOFactory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RoomServiceFactory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7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EmployeeDAOFactory Code</a:t>
            </a:r>
            <a:endParaRPr/>
          </a:p>
        </p:txBody>
      </p:sp>
      <p:sp>
        <p:nvSpPr>
          <p:cNvPr id="1287" name="Google Shape;1287;p6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288" name="Google Shape;1288;p6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289" name="Google Shape;1289;p6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290" name="Google Shape;1290;p6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292" name="Google Shape;1292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3" name="Google Shape;1293;p6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294" name="Google Shape;1294;p6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302" name="Google Shape;1302;p6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6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305" name="Google Shape;1305;p6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309" name="Google Shape;1309;p6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6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6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312" name="Google Shape;1312;p6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316" name="Google Shape;1316;p6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317" name="Google Shape;1317;p6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6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319" name="Google Shape;1319;p6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6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324" name="Google Shape;1324;p6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5" name="Google Shape;1325;p6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326" name="Google Shape;1326;p6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6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328" name="Google Shape;1328;p6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29" name="Google Shape;1329;p6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330" name="Google Shape;1330;p6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338" name="Google Shape;1338;p6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9" name="Google Shape;1339;p67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67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7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7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7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67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7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67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7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7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67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8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EmployeeServiceFactory Code</a:t>
            </a:r>
            <a:endParaRPr/>
          </a:p>
        </p:txBody>
      </p:sp>
      <p:sp>
        <p:nvSpPr>
          <p:cNvPr id="1355" name="Google Shape;1355;p68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356" name="Google Shape;1356;p68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357" name="Google Shape;1357;p68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358" name="Google Shape;1358;p68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8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360" name="Google Shape;1360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1" name="Google Shape;1361;p6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362" name="Google Shape;1362;p6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370" name="Google Shape;1370;p68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6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373" name="Google Shape;1373;p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377" name="Google Shape;1377;p68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6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380" name="Google Shape;1380;p6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384" name="Google Shape;1384;p6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385" name="Google Shape;1385;p6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68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387" name="Google Shape;1387;p6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68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392" name="Google Shape;1392;p6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3" name="Google Shape;1393;p6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394" name="Google Shape;1394;p6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396" name="Google Shape;1396;p68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97" name="Google Shape;1397;p68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398" name="Google Shape;1398;p6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406" name="Google Shape;1406;p68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7" name="Google Shape;1407;p68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68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8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68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8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68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68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68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68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8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68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68"/>
          <p:cNvPicPr preferRelativeResize="0"/>
          <p:nvPr/>
        </p:nvPicPr>
        <p:blipFill rotWithShape="1">
          <a:blip r:embed="rId17">
            <a:alphaModFix/>
          </a:blip>
          <a:srcRect b="14200" l="26168" r="8343" t="40122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69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</a:t>
            </a:r>
            <a:r>
              <a:rPr lang="en-GB"/>
              <a:t>DAOFactory Code</a:t>
            </a:r>
            <a:endParaRPr/>
          </a:p>
        </p:txBody>
      </p:sp>
      <p:sp>
        <p:nvSpPr>
          <p:cNvPr id="1424" name="Google Shape;1424;p69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425" name="Google Shape;1425;p69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426" name="Google Shape;1426;p69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427" name="Google Shape;1427;p69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9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429" name="Google Shape;1429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0" name="Google Shape;1430;p6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431" name="Google Shape;1431;p6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439" name="Google Shape;1439;p69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69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1" name="Google Shape;1441;p69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442" name="Google Shape;1442;p6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446" name="Google Shape;1446;p69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69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69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449" name="Google Shape;1449;p6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453" name="Google Shape;1453;p6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454" name="Google Shape;1454;p69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5" name="Google Shape;1455;p6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456" name="Google Shape;1456;p6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69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461" name="Google Shape;1461;p6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6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463" name="Google Shape;1463;p6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6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465" name="Google Shape;1465;p69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66" name="Google Shape;1466;p69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467" name="Google Shape;1467;p6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475" name="Google Shape;1475;p69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6" name="Google Shape;1476;p69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69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69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69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69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69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9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9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9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9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69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69"/>
          <p:cNvPicPr preferRelativeResize="0"/>
          <p:nvPr/>
        </p:nvPicPr>
        <p:blipFill rotWithShape="1">
          <a:blip r:embed="rId17">
            <a:alphaModFix/>
          </a:blip>
          <a:srcRect b="26138" l="23715" r="2997" t="28505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0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MeetingService</a:t>
            </a:r>
            <a:r>
              <a:rPr lang="en-GB"/>
              <a:t>Factory Code</a:t>
            </a:r>
            <a:endParaRPr/>
          </a:p>
        </p:txBody>
      </p:sp>
      <p:sp>
        <p:nvSpPr>
          <p:cNvPr id="1493" name="Google Shape;1493;p70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494" name="Google Shape;1494;p70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495" name="Google Shape;1495;p70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496" name="Google Shape;1496;p70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0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498" name="Google Shape;1498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9" name="Google Shape;1499;p70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500" name="Google Shape;1500;p7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508" name="Google Shape;1508;p70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70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7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511" name="Google Shape;1511;p7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515" name="Google Shape;1515;p70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70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7" name="Google Shape;1517;p70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518" name="Google Shape;1518;p7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522" name="Google Shape;1522;p70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23" name="Google Shape;1523;p7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4" name="Google Shape;1524;p70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525" name="Google Shape;1525;p7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70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530" name="Google Shape;1530;p7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1" name="Google Shape;1531;p7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532" name="Google Shape;1532;p7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7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534" name="Google Shape;1534;p70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35" name="Google Shape;1535;p7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536" name="Google Shape;1536;p7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544" name="Google Shape;1544;p70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5" name="Google Shape;1545;p70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70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0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0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70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70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70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70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70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70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70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70"/>
          <p:cNvPicPr preferRelativeResize="0"/>
          <p:nvPr/>
        </p:nvPicPr>
        <p:blipFill rotWithShape="1">
          <a:blip r:embed="rId17">
            <a:alphaModFix/>
          </a:blip>
          <a:srcRect b="12295" l="24647" r="2646" t="28504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71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Room</a:t>
            </a:r>
            <a:r>
              <a:rPr lang="en-GB"/>
              <a:t>DAOFactory Code</a:t>
            </a:r>
            <a:endParaRPr/>
          </a:p>
        </p:txBody>
      </p:sp>
      <p:sp>
        <p:nvSpPr>
          <p:cNvPr id="1562" name="Google Shape;1562;p71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563" name="Google Shape;1563;p71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564" name="Google Shape;1564;p71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565" name="Google Shape;1565;p71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1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567" name="Google Shape;1567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8" name="Google Shape;1568;p7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569" name="Google Shape;1569;p7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577" name="Google Shape;1577;p71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71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9" name="Google Shape;1579;p7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580" name="Google Shape;1580;p7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584" name="Google Shape;1584;p71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7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7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587" name="Google Shape;1587;p7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591" name="Google Shape;1591;p7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92" name="Google Shape;1592;p7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3" name="Google Shape;1593;p7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594" name="Google Shape;1594;p7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7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599" name="Google Shape;1599;p7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0" name="Google Shape;1600;p7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601" name="Google Shape;1601;p7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7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603" name="Google Shape;1603;p71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04" name="Google Shape;1604;p7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605" name="Google Shape;1605;p7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613" name="Google Shape;1613;p71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4" name="Google Shape;1614;p71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1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1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1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1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1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71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71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71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71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71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71"/>
          <p:cNvPicPr preferRelativeResize="0"/>
          <p:nvPr/>
        </p:nvPicPr>
        <p:blipFill rotWithShape="1">
          <a:blip r:embed="rId17">
            <a:alphaModFix/>
          </a:blip>
          <a:srcRect b="10294" l="23951" r="7849" t="28502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72"/>
          <p:cNvSpPr txBox="1"/>
          <p:nvPr>
            <p:ph type="title"/>
          </p:nvPr>
        </p:nvSpPr>
        <p:spPr>
          <a:xfrm>
            <a:off x="779300" y="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RoomService</a:t>
            </a:r>
            <a:r>
              <a:rPr lang="en-GB"/>
              <a:t>Factory Code</a:t>
            </a:r>
            <a:endParaRPr/>
          </a:p>
        </p:txBody>
      </p:sp>
      <p:sp>
        <p:nvSpPr>
          <p:cNvPr id="1631" name="Google Shape;1631;p72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1632" name="Google Shape;1632;p72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1633" name="Google Shape;1633;p72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1634" name="Google Shape;1634;p72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2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636" name="Google Shape;1636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7" name="Google Shape;1637;p72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1638" name="Google Shape;1638;p7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1646" name="Google Shape;1646;p72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72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72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1649" name="Google Shape;1649;p7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653" name="Google Shape;1653;p72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72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5" name="Google Shape;1655;p72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1656" name="Google Shape;1656;p7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660" name="Google Shape;1660;p72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661" name="Google Shape;1661;p72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2" name="Google Shape;1662;p72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1663" name="Google Shape;1663;p7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72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1668" name="Google Shape;1668;p7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9" name="Google Shape;1669;p7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1670" name="Google Shape;1670;p7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7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1672" name="Google Shape;1672;p72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73" name="Google Shape;1673;p72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1674" name="Google Shape;1674;p7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1682" name="Google Shape;1682;p72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3" name="Google Shape;1683;p72"/>
          <p:cNvPicPr preferRelativeResize="0"/>
          <p:nvPr/>
        </p:nvPicPr>
        <p:blipFill rotWithShape="1">
          <a:blip r:embed="rId6">
            <a:alphaModFix/>
          </a:blip>
          <a:srcRect b="6141" l="25702" r="8831" t="16218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72"/>
          <p:cNvPicPr preferRelativeResize="0"/>
          <p:nvPr/>
        </p:nvPicPr>
        <p:blipFill rotWithShape="1">
          <a:blip r:embed="rId7">
            <a:alphaModFix/>
          </a:blip>
          <a:srcRect b="5936" l="25227" r="11049" t="19581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72"/>
          <p:cNvPicPr preferRelativeResize="0"/>
          <p:nvPr/>
        </p:nvPicPr>
        <p:blipFill rotWithShape="1">
          <a:blip r:embed="rId8">
            <a:alphaModFix/>
          </a:blip>
          <a:srcRect b="27527" l="24063" r="8341" t="37636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72"/>
          <p:cNvPicPr preferRelativeResize="0"/>
          <p:nvPr/>
        </p:nvPicPr>
        <p:blipFill rotWithShape="1">
          <a:blip r:embed="rId9">
            <a:alphaModFix/>
          </a:blip>
          <a:srcRect b="10287" l="25347" r="4746" t="2290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72"/>
          <p:cNvPicPr preferRelativeResize="0"/>
          <p:nvPr/>
        </p:nvPicPr>
        <p:blipFill rotWithShape="1">
          <a:blip r:embed="rId10">
            <a:alphaModFix/>
          </a:blip>
          <a:srcRect b="27527" l="24880" r="8946" t="28300"/>
          <a:stretch/>
        </p:blipFill>
        <p:spPr>
          <a:xfrm>
            <a:off x="0" y="484475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72"/>
          <p:cNvPicPr preferRelativeResize="0"/>
          <p:nvPr/>
        </p:nvPicPr>
        <p:blipFill rotWithShape="1">
          <a:blip r:embed="rId11">
            <a:alphaModFix/>
          </a:blip>
          <a:srcRect b="8426" l="24997" r="27278" t="16266"/>
          <a:stretch/>
        </p:blipFill>
        <p:spPr>
          <a:xfrm>
            <a:off x="0" y="484475"/>
            <a:ext cx="5248766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72"/>
          <p:cNvPicPr preferRelativeResize="0"/>
          <p:nvPr/>
        </p:nvPicPr>
        <p:blipFill rotWithShape="1">
          <a:blip r:embed="rId12">
            <a:alphaModFix/>
          </a:blip>
          <a:srcRect b="22535" l="26171" r="25406" t="28918"/>
          <a:stretch/>
        </p:blipFill>
        <p:spPr>
          <a:xfrm>
            <a:off x="0" y="484475"/>
            <a:ext cx="9144000" cy="4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72"/>
          <p:cNvPicPr preferRelativeResize="0"/>
          <p:nvPr/>
        </p:nvPicPr>
        <p:blipFill rotWithShape="1">
          <a:blip r:embed="rId13">
            <a:alphaModFix/>
          </a:blip>
          <a:srcRect b="5935" l="26170" r="34159" t="16267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72"/>
          <p:cNvPicPr preferRelativeResize="0"/>
          <p:nvPr/>
        </p:nvPicPr>
        <p:blipFill rotWithShape="1">
          <a:blip r:embed="rId14">
            <a:alphaModFix/>
          </a:blip>
          <a:srcRect b="32696" l="26170" r="40877" t="37220"/>
          <a:stretch/>
        </p:blipFill>
        <p:spPr>
          <a:xfrm>
            <a:off x="0" y="484500"/>
            <a:ext cx="9072624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72"/>
          <p:cNvPicPr preferRelativeResize="0"/>
          <p:nvPr/>
        </p:nvPicPr>
        <p:blipFill rotWithShape="1">
          <a:blip r:embed="rId15">
            <a:alphaModFix/>
          </a:blip>
          <a:srcRect b="18531" l="23949" r="16885" t="27877"/>
          <a:stretch/>
        </p:blipFill>
        <p:spPr>
          <a:xfrm>
            <a:off x="0" y="484500"/>
            <a:ext cx="9144000" cy="46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72"/>
          <p:cNvPicPr preferRelativeResize="0"/>
          <p:nvPr/>
        </p:nvPicPr>
        <p:blipFill rotWithShape="1">
          <a:blip r:embed="rId16">
            <a:alphaModFix/>
          </a:blip>
          <a:srcRect b="18382" l="23713" r="1598" t="34335"/>
          <a:stretch/>
        </p:blipFill>
        <p:spPr>
          <a:xfrm>
            <a:off x="0" y="484475"/>
            <a:ext cx="9144000" cy="45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72"/>
          <p:cNvPicPr preferRelativeResize="0"/>
          <p:nvPr/>
        </p:nvPicPr>
        <p:blipFill rotWithShape="1">
          <a:blip r:embed="rId17">
            <a:alphaModFix/>
          </a:blip>
          <a:srcRect b="24393" l="24411" r="2301" t="28094"/>
          <a:stretch/>
        </p:blipFill>
        <p:spPr>
          <a:xfrm>
            <a:off x="0" y="484475"/>
            <a:ext cx="9144000" cy="46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3"/>
          <p:cNvSpPr txBox="1"/>
          <p:nvPr>
            <p:ph type="title"/>
          </p:nvPr>
        </p:nvSpPr>
        <p:spPr>
          <a:xfrm>
            <a:off x="1199525" y="214775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700" name="Google Shape;1700;p73"/>
          <p:cNvSpPr txBox="1"/>
          <p:nvPr>
            <p:ph idx="1" type="subTitle"/>
          </p:nvPr>
        </p:nvSpPr>
        <p:spPr>
          <a:xfrm>
            <a:off x="1297500" y="934650"/>
            <a:ext cx="67506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Finally We created a Automated Meeting Room Booking System and named it as </a:t>
            </a: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BookItUp.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Since we have taken it has Client Service, we designed a good UI for the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frontend and created multiple responsive pages.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BookItUp helps the users in an a company to easily book meeting rooms and invite employees.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Managers can easily Book meeting room, edit and reschedule the meetings.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73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74"/>
          <p:cNvSpPr txBox="1"/>
          <p:nvPr>
            <p:ph type="title"/>
          </p:nvPr>
        </p:nvSpPr>
        <p:spPr>
          <a:xfrm>
            <a:off x="1106125" y="1572450"/>
            <a:ext cx="7027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Thank You</a:t>
            </a:r>
            <a:endParaRPr sz="4200"/>
          </a:p>
        </p:txBody>
      </p:sp>
      <p:sp>
        <p:nvSpPr>
          <p:cNvPr id="1707" name="Google Shape;1707;p74"/>
          <p:cNvSpPr txBox="1"/>
          <p:nvPr>
            <p:ph idx="1" type="subTitle"/>
          </p:nvPr>
        </p:nvSpPr>
        <p:spPr>
          <a:xfrm>
            <a:off x="1343675" y="2746250"/>
            <a:ext cx="6750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400">
                <a:latin typeface="Montserrat"/>
                <a:ea typeface="Montserrat"/>
                <a:cs typeface="Montserrat"/>
                <a:sym typeface="Montserrat"/>
              </a:rPr>
              <a:t>Team - CODE OF DUTY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8" name="Google Shape;1708;p74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Highlights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taken this project as real client service and designed a good UI for the webpages and designed it using pure HTML, CSS and JavaScript.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No libraries are used</a:t>
            </a:r>
            <a:r>
              <a:rPr lang="en-GB"/>
              <a:t> </a:t>
            </a:r>
            <a:r>
              <a:rPr lang="en-GB"/>
              <a:t>throughout</a:t>
            </a:r>
            <a:r>
              <a:rPr lang="en-GB"/>
              <a:t> the code.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written clean code and reused components in CSS.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optimised code as much as possible, more number of lines can make the application load slower.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Validation</a:t>
            </a:r>
            <a:r>
              <a:rPr lang="en-GB"/>
              <a:t> for every form.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Created responsive for Home, About, Services,Signin/Signup, Contact pages.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Created perfect web pages with only HTML, CSS and JavaScript.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easy access we have hosted the website at </a:t>
            </a:r>
            <a:r>
              <a:rPr lang="en-GB">
                <a:solidFill>
                  <a:schemeClr val="accent6"/>
                </a:solidFill>
              </a:rPr>
              <a:t>https://bookitup.netlify.app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Highlights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083725"/>
            <a:ext cx="44829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named our project as “BookItUp”.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BookItUp is used to create and manage meeting room in organization.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Managers can easily book meeting, conference and training rooms and import employees to the meeting.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designed best UI to make users have good experience while using the application.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“BookItUp” allows users to create meeting, manage, edit meeting.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Depending on the requirement of all the </a:t>
            </a:r>
            <a:r>
              <a:rPr lang="en-GB"/>
              <a:t>amenities</a:t>
            </a:r>
            <a:r>
              <a:rPr lang="en-GB"/>
              <a:t>, managers can </a:t>
            </a:r>
            <a:r>
              <a:rPr lang="en-GB"/>
              <a:t>easily</a:t>
            </a:r>
            <a:r>
              <a:rPr lang="en-GB"/>
              <a:t> filter out the meeting rooms and select and book meeting rooms accordingly.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50" y="1408975"/>
            <a:ext cx="3948950" cy="29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166775" y="1074400"/>
            <a:ext cx="7480500" cy="3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have followed pattern of having same </a:t>
            </a:r>
            <a:r>
              <a:rPr b="1" lang="en-GB"/>
              <a:t>navigation</a:t>
            </a:r>
            <a:r>
              <a:rPr lang="en-GB"/>
              <a:t> and </a:t>
            </a:r>
            <a:r>
              <a:rPr b="1" lang="en-GB"/>
              <a:t>footer</a:t>
            </a:r>
            <a:r>
              <a:rPr lang="en-GB"/>
              <a:t> every webpage of the application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Working </a:t>
            </a:r>
            <a:r>
              <a:rPr b="1" lang="en-GB"/>
              <a:t>support</a:t>
            </a:r>
            <a:r>
              <a:rPr lang="en-GB"/>
              <a:t> icon is integrated in every web page for easy access for the users which pop-up a form to accept the user queries.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Home Page have following contents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Navigation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Animation banner with </a:t>
            </a:r>
            <a:r>
              <a:rPr b="1" lang="en-GB"/>
              <a:t>Get Started Button</a:t>
            </a:r>
            <a:endParaRPr b="1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BookItUp </a:t>
            </a:r>
            <a:r>
              <a:rPr lang="en-GB"/>
              <a:t>features</a:t>
            </a:r>
            <a:r>
              <a:rPr lang="en-GB"/>
              <a:t>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BookItUp easy access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Support icon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Footer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very important to let user know about the application, Home page plays a major role in that. Showing a brief content about application makes good practise.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235000"/>
            <a:ext cx="70389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Snapshots</a:t>
            </a: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99150"/>
            <a:ext cx="3274499" cy="177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019046"/>
            <a:ext cx="3274501" cy="177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725" y="1004925"/>
            <a:ext cx="3274501" cy="17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1725" y="3020272"/>
            <a:ext cx="3274500" cy="177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